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57" r:id="rId2"/>
    <p:sldId id="278" r:id="rId3"/>
    <p:sldId id="286" r:id="rId4"/>
    <p:sldId id="287" r:id="rId5"/>
    <p:sldId id="289" r:id="rId6"/>
    <p:sldId id="302" r:id="rId7"/>
    <p:sldId id="295" r:id="rId8"/>
    <p:sldId id="296" r:id="rId9"/>
    <p:sldId id="297" r:id="rId10"/>
    <p:sldId id="298" r:id="rId11"/>
    <p:sldId id="299" r:id="rId12"/>
    <p:sldId id="300" r:id="rId13"/>
    <p:sldId id="301" r:id="rId14"/>
    <p:sldId id="290" r:id="rId15"/>
    <p:sldId id="291" r:id="rId16"/>
    <p:sldId id="292" r:id="rId17"/>
    <p:sldId id="293" r:id="rId18"/>
    <p:sldId id="281" r:id="rId19"/>
    <p:sldId id="277" r:id="rId20"/>
    <p:sldId id="279" r:id="rId21"/>
    <p:sldId id="280" r:id="rId22"/>
    <p:sldId id="294" r:id="rId23"/>
    <p:sldId id="274" r:id="rId24"/>
    <p:sldId id="276"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677" autoAdjust="0"/>
  </p:normalViewPr>
  <p:slideViewPr>
    <p:cSldViewPr snapToGrid="0">
      <p:cViewPr varScale="1">
        <p:scale>
          <a:sx n="93" d="100"/>
          <a:sy n="93" d="100"/>
        </p:scale>
        <p:origin x="48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2022/5/19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raqsoft.com.cn/article/1535420833071?r=gx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kaggle.com/mehdidag/black-frida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kaggle.com/lava18/google-play-store-app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aggle.com/wsj/college-salari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2538335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210693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http://c.raqsoft.com.cn/article/1535420833071?r=gxy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14</a:t>
            </a:fld>
            <a:endParaRPr lang="zh-CN" altLang="en-US"/>
          </a:p>
        </p:txBody>
      </p:sp>
    </p:spTree>
    <p:extLst>
      <p:ext uri="{BB962C8B-B14F-4D97-AF65-F5344CB8AC3E}">
        <p14:creationId xmlns:p14="http://schemas.microsoft.com/office/powerpoint/2010/main" val="842679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17</a:t>
            </a:fld>
            <a:endParaRPr lang="zh-CN" altLang="en-US"/>
          </a:p>
        </p:txBody>
      </p:sp>
    </p:spTree>
    <p:extLst>
      <p:ext uri="{BB962C8B-B14F-4D97-AF65-F5344CB8AC3E}">
        <p14:creationId xmlns:p14="http://schemas.microsoft.com/office/powerpoint/2010/main" val="390484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18</a:t>
            </a:fld>
            <a:endParaRPr lang="zh-CN" altLang="en-US"/>
          </a:p>
        </p:txBody>
      </p:sp>
    </p:spTree>
    <p:extLst>
      <p:ext uri="{BB962C8B-B14F-4D97-AF65-F5344CB8AC3E}">
        <p14:creationId xmlns:p14="http://schemas.microsoft.com/office/powerpoint/2010/main" val="2010478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https://www.kaggle.com/mehdidag/black-friday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19</a:t>
            </a:fld>
            <a:endParaRPr lang="zh-CN" altLang="en-US"/>
          </a:p>
        </p:txBody>
      </p:sp>
    </p:spTree>
    <p:extLst>
      <p:ext uri="{BB962C8B-B14F-4D97-AF65-F5344CB8AC3E}">
        <p14:creationId xmlns:p14="http://schemas.microsoft.com/office/powerpoint/2010/main" val="316664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https://www.kaggle.com/lava18/google-play-store-apps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20</a:t>
            </a:fld>
            <a:endParaRPr lang="zh-CN" altLang="en-US"/>
          </a:p>
        </p:txBody>
      </p:sp>
    </p:spTree>
    <p:extLst>
      <p:ext uri="{BB962C8B-B14F-4D97-AF65-F5344CB8AC3E}">
        <p14:creationId xmlns:p14="http://schemas.microsoft.com/office/powerpoint/2010/main" val="66857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https://www.kaggle.com/wsj/college-salaries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21</a:t>
            </a:fld>
            <a:endParaRPr lang="zh-CN" altLang="en-US"/>
          </a:p>
        </p:txBody>
      </p:sp>
    </p:spTree>
    <p:extLst>
      <p:ext uri="{BB962C8B-B14F-4D97-AF65-F5344CB8AC3E}">
        <p14:creationId xmlns:p14="http://schemas.microsoft.com/office/powerpoint/2010/main" val="69269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24</a:t>
            </a:fld>
            <a:endParaRPr lang="zh-CN" altLang="en-US"/>
          </a:p>
        </p:txBody>
      </p:sp>
    </p:spTree>
    <p:extLst>
      <p:ext uri="{BB962C8B-B14F-4D97-AF65-F5344CB8AC3E}">
        <p14:creationId xmlns:p14="http://schemas.microsoft.com/office/powerpoint/2010/main" val="317263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2648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149172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7</a:t>
            </a:fld>
            <a:endParaRPr lang="zh-CN" altLang="en-US"/>
          </a:p>
        </p:txBody>
      </p:sp>
    </p:spTree>
    <p:extLst>
      <p:ext uri="{BB962C8B-B14F-4D97-AF65-F5344CB8AC3E}">
        <p14:creationId xmlns:p14="http://schemas.microsoft.com/office/powerpoint/2010/main" val="78860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8</a:t>
            </a:fld>
            <a:endParaRPr lang="zh-CN" altLang="en-US"/>
          </a:p>
        </p:txBody>
      </p:sp>
    </p:spTree>
    <p:extLst>
      <p:ext uri="{BB962C8B-B14F-4D97-AF65-F5344CB8AC3E}">
        <p14:creationId xmlns:p14="http://schemas.microsoft.com/office/powerpoint/2010/main" val="369400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22458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3396371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408447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https://blog.truthlabs.com/designing-data-driven-interfaces-a75d62997631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4"/>
              </a:rPr>
              <a:t>http://www.woshipm.com/data-analysis/691262.html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53048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a:solidFill>
                  <a:srgbClr val="000000"/>
                </a:solidFill>
              </a:rPr>
              <a:t>3/13/2017</a:t>
            </a: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a:t>HUMAN COMPUTER INTERACTION</a:t>
            </a:r>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a:t>3/13/2017</a:t>
            </a:r>
            <a:endParaRPr lang="en-US" altLang="zh-CN" dirty="0"/>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r>
              <a:rPr lang="en-US" altLang="zh-CN"/>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r>
              <a:rPr lang="en-US" altLang="zh-CN" sz="1800">
                <a:solidFill>
                  <a:srgbClr val="000000"/>
                </a:solidFill>
              </a:rPr>
              <a:t>3/13/2017</a:t>
            </a:r>
          </a:p>
        </p:txBody>
      </p:sp>
      <p:sp>
        <p:nvSpPr>
          <p:cNvPr id="5" name="Footer Placeholder 4"/>
          <p:cNvSpPr>
            <a:spLocks noGrp="1"/>
          </p:cNvSpPr>
          <p:nvPr>
            <p:ph type="ftr" sz="quarter" idx="11"/>
          </p:nvPr>
        </p:nvSpPr>
        <p:spPr/>
        <p:txBody>
          <a:bodyPr/>
          <a:lstStyle/>
          <a:p>
            <a:r>
              <a:rPr lang="en-US" altLang="en-US"/>
              <a:t>HUMAN COMPUTER INTERACTION</a:t>
            </a:r>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p>
            <a:r>
              <a:rPr lang="en-US" altLang="en-US"/>
              <a:t>HUMAN COMPUTER INTERACTION</a:t>
            </a:r>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a:solidFill>
                  <a:srgbClr val="000000"/>
                </a:solidFill>
              </a:rPr>
              <a:t>3/13/2017</a:t>
            </a:r>
          </a:p>
        </p:txBody>
      </p:sp>
      <p:sp>
        <p:nvSpPr>
          <p:cNvPr id="4" name="Footer Placeholder 3"/>
          <p:cNvSpPr>
            <a:spLocks noGrp="1"/>
          </p:cNvSpPr>
          <p:nvPr>
            <p:ph type="ftr" sz="quarter" idx="11"/>
          </p:nvPr>
        </p:nvSpPr>
        <p:spPr/>
        <p:txBody>
          <a:bodyPr/>
          <a:lstStyle/>
          <a:p>
            <a:r>
              <a:rPr lang="en-US" altLang="en-US"/>
              <a:t>HUMAN COMPUTER INTERACTION</a:t>
            </a:r>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a:solidFill>
                  <a:srgbClr val="000000"/>
                </a:solidFill>
              </a:rPr>
              <a:t>3/13/2017</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a:t>HUMAN COMPUTER INTERACTION</a:t>
            </a:r>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a:solidFill>
                  <a:srgbClr val="000000"/>
                </a:solidFill>
              </a:rPr>
              <a:t>3/13/2017</a:t>
            </a: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a:solidFill>
                  <a:srgbClr val="FFFFFF"/>
                </a:solidFill>
              </a:rPr>
              <a:t>HUMAN COMPUTER INTERACTION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r>
              <a:rPr lang="en-US" altLang="zh-CN" sz="1800">
                <a:solidFill>
                  <a:srgbClr val="000000"/>
                </a:solidFill>
              </a:rPr>
              <a:t>3/13/2017</a:t>
            </a:r>
          </a:p>
        </p:txBody>
      </p:sp>
      <p:sp>
        <p:nvSpPr>
          <p:cNvPr id="6" name="Footer Placeholder 5"/>
          <p:cNvSpPr>
            <a:spLocks noGrp="1"/>
          </p:cNvSpPr>
          <p:nvPr>
            <p:ph type="ftr" sz="quarter" idx="11"/>
          </p:nvPr>
        </p:nvSpPr>
        <p:spPr/>
        <p:txBody>
          <a:bodyPr/>
          <a:lstStyle/>
          <a:p>
            <a:r>
              <a:rPr lang="en-US" altLang="en-US"/>
              <a:t>HUMAN COMPUTER INTERACTION</a:t>
            </a:r>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a:solidFill>
                  <a:srgbClr val="000000"/>
                </a:solidFill>
                <a:latin typeface="Arial" panose="020B0604020202020204" pitchFamily="34" charset="0"/>
              </a:rPr>
              <a:t>3/13/2017</a:t>
            </a:r>
            <a:endParaRPr lang="en-US" altLang="zh-CN" sz="180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ash.plot.ly/galle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Lab 3: </a:t>
            </a:r>
            <a:r>
              <a:rPr lang="en-US" altLang="zh-CN" dirty="0"/>
              <a:t>Data Visualization</a:t>
            </a:r>
            <a:endParaRPr lang="en-US"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a:t>Ying </a:t>
            </a:r>
            <a:r>
              <a:rPr lang="en-US" dirty="0" err="1"/>
              <a:t>shen</a:t>
            </a:r>
            <a:r>
              <a:rPr lang="en-US" dirty="0"/>
              <a:t> and</a:t>
            </a:r>
            <a:r>
              <a:rPr lang="zh-CN" altLang="en-US" dirty="0"/>
              <a:t> </a:t>
            </a:r>
            <a:r>
              <a:rPr lang="en-US" altLang="zh-CN" dirty="0"/>
              <a:t>hao</a:t>
            </a:r>
            <a:r>
              <a:rPr lang="zh-CN" altLang="en-US" dirty="0"/>
              <a:t> </a:t>
            </a:r>
            <a:r>
              <a:rPr lang="en-US" altLang="zh-CN" dirty="0"/>
              <a:t>deng</a:t>
            </a:r>
            <a:endParaRPr lang="en-US" dirty="0"/>
          </a:p>
          <a:p>
            <a:r>
              <a:rPr lang="en-US" dirty="0"/>
              <a:t>School of software engineering</a:t>
            </a:r>
          </a:p>
          <a:p>
            <a:r>
              <a:rPr lang="en-US" dirty="0" err="1"/>
              <a:t>tongji</a:t>
            </a:r>
            <a:r>
              <a:rPr lang="en-US" dirty="0"/>
              <a:t> university</a:t>
            </a:r>
          </a:p>
        </p:txBody>
      </p:sp>
    </p:spTree>
    <p:extLst>
      <p:ext uri="{BB962C8B-B14F-4D97-AF65-F5344CB8AC3E}">
        <p14:creationId xmlns:p14="http://schemas.microsoft.com/office/powerpoint/2010/main" val="83489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Comparison</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10</a:t>
            </a:fld>
            <a:endParaRPr lang="en-US" altLang="zh-CN" sz="1800" dirty="0">
              <a:solidFill>
                <a:srgbClr val="000000"/>
              </a:solidFill>
            </a:endParaRPr>
          </a:p>
        </p:txBody>
      </p:sp>
      <p:pic>
        <p:nvPicPr>
          <p:cNvPr id="4098" name="Picture 2" descr="http://image.woshipm.com/wp-files/2017/06/wRC3kqgOksJTAnNtnk7I.png">
            <a:extLst>
              <a:ext uri="{FF2B5EF4-FFF2-40B4-BE49-F238E27FC236}">
                <a16:creationId xmlns:a16="http://schemas.microsoft.com/office/drawing/2014/main" id="{514B2981-C14C-4C64-A628-DDB01EAB7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881" y="1353898"/>
            <a:ext cx="7525980" cy="486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0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Segmentation</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11</a:t>
            </a:fld>
            <a:endParaRPr lang="en-US" altLang="zh-CN" sz="1800" dirty="0">
              <a:solidFill>
                <a:srgbClr val="000000"/>
              </a:solidFill>
            </a:endParaRPr>
          </a:p>
        </p:txBody>
      </p:sp>
      <p:pic>
        <p:nvPicPr>
          <p:cNvPr id="5122" name="Picture 2" descr="http://image.woshipm.com/wp-files/2017/06/C9PdDAV2miYseAFR797G.png">
            <a:extLst>
              <a:ext uri="{FF2B5EF4-FFF2-40B4-BE49-F238E27FC236}">
                <a16:creationId xmlns:a16="http://schemas.microsoft.com/office/drawing/2014/main" id="{E4E1C724-EEEA-467B-845D-2EB329355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98" y="1271460"/>
            <a:ext cx="6691494" cy="5089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9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Traceability</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12</a:t>
            </a:fld>
            <a:endParaRPr lang="en-US" altLang="zh-CN" sz="1800" dirty="0">
              <a:solidFill>
                <a:srgbClr val="000000"/>
              </a:solidFill>
            </a:endParaRPr>
          </a:p>
        </p:txBody>
      </p:sp>
      <p:pic>
        <p:nvPicPr>
          <p:cNvPr id="6146" name="Picture 2" descr="http://image.woshipm.com/wp-files/2017/06/I0fQXgeUIxUnwkI3mc8U.png">
            <a:extLst>
              <a:ext uri="{FF2B5EF4-FFF2-40B4-BE49-F238E27FC236}">
                <a16:creationId xmlns:a16="http://schemas.microsoft.com/office/drawing/2014/main" id="{8B5A1B9B-CD3E-4C6C-9A9C-8730EE87A1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62" y="1283261"/>
            <a:ext cx="5200332" cy="501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15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Dashboard Design Principles</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13</a:t>
            </a:fld>
            <a:endParaRPr lang="en-US" altLang="zh-CN" sz="1800" dirty="0">
              <a:solidFill>
                <a:srgbClr val="000000"/>
              </a:solidFill>
            </a:endParaRPr>
          </a:p>
        </p:txBody>
      </p:sp>
      <p:sp>
        <p:nvSpPr>
          <p:cNvPr id="7" name="矩形 6">
            <a:extLst>
              <a:ext uri="{FF2B5EF4-FFF2-40B4-BE49-F238E27FC236}">
                <a16:creationId xmlns:a16="http://schemas.microsoft.com/office/drawing/2014/main" id="{125C7344-2806-48DF-885E-E08A3095565C}"/>
              </a:ext>
            </a:extLst>
          </p:cNvPr>
          <p:cNvSpPr/>
          <p:nvPr/>
        </p:nvSpPr>
        <p:spPr>
          <a:xfrm>
            <a:off x="898418" y="1593949"/>
            <a:ext cx="7082465" cy="3970318"/>
          </a:xfrm>
          <a:prstGeom prst="rect">
            <a:avLst/>
          </a:prstGeom>
        </p:spPr>
        <p:txBody>
          <a:bodyPr wrap="square">
            <a:spAutoFit/>
          </a:bodyPr>
          <a:lstStyle/>
          <a:p>
            <a:r>
              <a:rPr lang="zh-CN" altLang="en-US" b="1" dirty="0"/>
              <a:t>在功能设计上</a:t>
            </a:r>
          </a:p>
          <a:p>
            <a:endParaRPr lang="zh-CN" altLang="en-US" dirty="0"/>
          </a:p>
          <a:p>
            <a:pPr marL="285750" indent="-285750">
              <a:buFont typeface="Arial" panose="020B0604020202020204" pitchFamily="34" charset="0"/>
              <a:buChar char="•"/>
            </a:pPr>
            <a:r>
              <a:rPr lang="zh-CN" altLang="en-US" dirty="0"/>
              <a:t>突出核心指标：不能让复杂的设计掩盖了指标的呈现</a:t>
            </a:r>
          </a:p>
          <a:p>
            <a:pPr marL="285750" indent="-285750">
              <a:buFont typeface="Arial" panose="020B0604020202020204" pitchFamily="34" charset="0"/>
              <a:buChar char="•"/>
            </a:pPr>
            <a:r>
              <a:rPr lang="zh-CN" altLang="en-US" dirty="0"/>
              <a:t>突出对比：时间对比，空间对比，设计对比等等</a:t>
            </a:r>
          </a:p>
          <a:p>
            <a:pPr marL="285750" indent="-285750">
              <a:buFont typeface="Arial" panose="020B0604020202020204" pitchFamily="34" charset="0"/>
              <a:buChar char="•"/>
            </a:pPr>
            <a:r>
              <a:rPr lang="zh-CN" altLang="en-US" dirty="0"/>
              <a:t>提供细分及下钻：方便用户在有疑问时能够快速得到方向</a:t>
            </a:r>
          </a:p>
          <a:p>
            <a:pPr marL="285750" indent="-285750">
              <a:buFont typeface="Arial" panose="020B0604020202020204" pitchFamily="34" charset="0"/>
              <a:buChar char="•"/>
            </a:pPr>
            <a:r>
              <a:rPr lang="zh-CN" altLang="en-US" dirty="0"/>
              <a:t>减少用户选择：提供默认的同环比和时间选择，提供最常见的维度切分</a:t>
            </a:r>
            <a:endParaRPr lang="en-US" altLang="zh-CN" dirty="0"/>
          </a:p>
          <a:p>
            <a:endParaRPr lang="zh-CN" altLang="en-US" dirty="0"/>
          </a:p>
          <a:p>
            <a:r>
              <a:rPr lang="zh-CN" altLang="en-US" b="1" dirty="0"/>
              <a:t>在可视化设计上</a:t>
            </a:r>
          </a:p>
          <a:p>
            <a:endParaRPr lang="zh-CN" altLang="en-US" dirty="0"/>
          </a:p>
          <a:p>
            <a:pPr marL="285750" indent="-285750">
              <a:buFont typeface="Arial" panose="020B0604020202020204" pitchFamily="34" charset="0"/>
              <a:buChar char="•"/>
            </a:pPr>
            <a:r>
              <a:rPr lang="zh-CN" altLang="en-US" dirty="0"/>
              <a:t>简洁为上：减少</a:t>
            </a:r>
            <a:r>
              <a:rPr lang="en-US" altLang="zh-CN" dirty="0"/>
              <a:t>Tab</a:t>
            </a:r>
            <a:r>
              <a:rPr lang="zh-CN" altLang="en-US" dirty="0"/>
              <a:t>、按钮、单选框、复选框，在</a:t>
            </a:r>
            <a:r>
              <a:rPr lang="en-US" altLang="zh-CN" dirty="0"/>
              <a:t>1-2</a:t>
            </a:r>
            <a:r>
              <a:rPr lang="zh-CN" altLang="en-US" dirty="0"/>
              <a:t>个页面里完成展示</a:t>
            </a:r>
          </a:p>
          <a:p>
            <a:pPr marL="285750" indent="-285750">
              <a:buFont typeface="Arial" panose="020B0604020202020204" pitchFamily="34" charset="0"/>
              <a:buChar char="•"/>
            </a:pPr>
            <a:r>
              <a:rPr lang="zh-CN" altLang="en-US" dirty="0"/>
              <a:t>避免过多的颜色和点缀：太多的颜色会让人眼花缭乱，失去重点</a:t>
            </a:r>
          </a:p>
          <a:p>
            <a:pPr marL="285750" indent="-285750">
              <a:buFont typeface="Arial" panose="020B0604020202020204" pitchFamily="34" charset="0"/>
              <a:buChar char="•"/>
            </a:pPr>
            <a:r>
              <a:rPr lang="zh-CN" altLang="en-US" dirty="0"/>
              <a:t>选择正确的可视化形式，可参见华尔街是怎么做可视化的</a:t>
            </a:r>
          </a:p>
        </p:txBody>
      </p:sp>
    </p:spTree>
    <p:extLst>
      <p:ext uri="{BB962C8B-B14F-4D97-AF65-F5344CB8AC3E}">
        <p14:creationId xmlns:p14="http://schemas.microsoft.com/office/powerpoint/2010/main" val="1748752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14</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4F88FEE1-090C-42C7-9E53-DF365FDFE9D8}"/>
              </a:ext>
            </a:extLst>
          </p:cNvPr>
          <p:cNvSpPr>
            <a:spLocks noGrp="1"/>
          </p:cNvSpPr>
          <p:nvPr>
            <p:ph idx="1"/>
          </p:nvPr>
        </p:nvSpPr>
        <p:spPr/>
        <p:txBody>
          <a:bodyPr/>
          <a:lstStyle/>
          <a:p>
            <a:endParaRPr lang="zh-CN" altLang="en-US" dirty="0"/>
          </a:p>
        </p:txBody>
      </p:sp>
      <p:pic>
        <p:nvPicPr>
          <p:cNvPr id="7170" name="Picture 2" descr="http://image.woshipm.com/wp-files/2017/06/fvuyzep69qe4ye9qOoJI.png">
            <a:extLst>
              <a:ext uri="{FF2B5EF4-FFF2-40B4-BE49-F238E27FC236}">
                <a16:creationId xmlns:a16="http://schemas.microsoft.com/office/drawing/2014/main" id="{96026478-854A-45DE-9768-C5305C9F29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14" y="955391"/>
            <a:ext cx="6210604" cy="27333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mage.woshipm.com/wp-files/2017/06/kOnjs2pkRNrJp79IRYDV.png">
            <a:extLst>
              <a:ext uri="{FF2B5EF4-FFF2-40B4-BE49-F238E27FC236}">
                <a16:creationId xmlns:a16="http://schemas.microsoft.com/office/drawing/2014/main" id="{1E3D5EEA-5FC3-4BA5-9BAB-C4E5B61C1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545" y="3563348"/>
            <a:ext cx="5152393" cy="279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6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15</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D3AF2C9A-5BA1-44C9-B1E9-AB57CD1B11EF}"/>
              </a:ext>
            </a:extLst>
          </p:cNvPr>
          <p:cNvSpPr>
            <a:spLocks noGrp="1"/>
          </p:cNvSpPr>
          <p:nvPr>
            <p:ph idx="1"/>
          </p:nvPr>
        </p:nvSpPr>
        <p:spPr/>
        <p:txBody>
          <a:bodyPr/>
          <a:lstStyle/>
          <a:p>
            <a:endParaRPr lang="zh-CN" altLang="en-US"/>
          </a:p>
        </p:txBody>
      </p:sp>
      <p:pic>
        <p:nvPicPr>
          <p:cNvPr id="9218" name="Picture 2" descr="http://image.woshipm.com/wp-files/2017/06/gVnbx7xe4UL8hLU93A9v.png">
            <a:extLst>
              <a:ext uri="{FF2B5EF4-FFF2-40B4-BE49-F238E27FC236}">
                <a16:creationId xmlns:a16="http://schemas.microsoft.com/office/drawing/2014/main" id="{FB605DB6-6049-458E-929E-A182CE0D0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941" y="1292211"/>
            <a:ext cx="7216369" cy="492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59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16</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A98D2DB5-F941-4C5E-80A5-0E1A0A51D652}"/>
              </a:ext>
            </a:extLst>
          </p:cNvPr>
          <p:cNvSpPr>
            <a:spLocks noGrp="1"/>
          </p:cNvSpPr>
          <p:nvPr>
            <p:ph idx="1"/>
          </p:nvPr>
        </p:nvSpPr>
        <p:spPr/>
        <p:txBody>
          <a:bodyPr/>
          <a:lstStyle/>
          <a:p>
            <a:endParaRPr lang="zh-CN" altLang="en-US"/>
          </a:p>
        </p:txBody>
      </p:sp>
      <p:pic>
        <p:nvPicPr>
          <p:cNvPr id="10242" name="Picture 2" descr="http://image.woshipm.com/wp-files/2017/06/K8e0JX6r0F9Myueqz7QG.png">
            <a:extLst>
              <a:ext uri="{FF2B5EF4-FFF2-40B4-BE49-F238E27FC236}">
                <a16:creationId xmlns:a16="http://schemas.microsoft.com/office/drawing/2014/main" id="{F30D663A-98D7-4B6C-A215-466135F1A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207" y="1437590"/>
            <a:ext cx="6173310" cy="4239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99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17</a:t>
            </a:fld>
            <a:endParaRPr lang="en-US" altLang="zh-CN" sz="1800" dirty="0">
              <a:solidFill>
                <a:srgbClr val="000000"/>
              </a:solidFill>
            </a:endParaRPr>
          </a:p>
        </p:txBody>
      </p:sp>
      <p:sp>
        <p:nvSpPr>
          <p:cNvPr id="8" name="内容占位符 7">
            <a:extLst>
              <a:ext uri="{FF2B5EF4-FFF2-40B4-BE49-F238E27FC236}">
                <a16:creationId xmlns:a16="http://schemas.microsoft.com/office/drawing/2014/main" id="{7E4ED4C2-4F5E-4663-AE53-F607C6D75376}"/>
              </a:ext>
            </a:extLst>
          </p:cNvPr>
          <p:cNvSpPr>
            <a:spLocks noGrp="1"/>
          </p:cNvSpPr>
          <p:nvPr>
            <p:ph idx="1"/>
          </p:nvPr>
        </p:nvSpPr>
        <p:spPr/>
        <p:txBody>
          <a:bodyPr/>
          <a:lstStyle/>
          <a:p>
            <a:endParaRPr lang="zh-CN" altLang="en-US"/>
          </a:p>
        </p:txBody>
      </p:sp>
      <p:pic>
        <p:nvPicPr>
          <p:cNvPr id="11266" name="Picture 2" descr="http://image.woshipm.com/wp-files/2017/06/kWj4VDWbltiWaPYe8dct.png">
            <a:extLst>
              <a:ext uri="{FF2B5EF4-FFF2-40B4-BE49-F238E27FC236}">
                <a16:creationId xmlns:a16="http://schemas.microsoft.com/office/drawing/2014/main" id="{8A74FDC4-D400-4CA0-9C59-6BCB5A5C82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7742" y="1074516"/>
            <a:ext cx="2940025" cy="522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852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 in Python</a:t>
            </a:r>
            <a:endParaRPr lang="zh-CN" altLang="en-US" dirty="0"/>
          </a:p>
        </p:txBody>
      </p:sp>
      <p:sp>
        <p:nvSpPr>
          <p:cNvPr id="3" name="内容占位符 2"/>
          <p:cNvSpPr>
            <a:spLocks noGrp="1"/>
          </p:cNvSpPr>
          <p:nvPr>
            <p:ph idx="1"/>
          </p:nvPr>
        </p:nvSpPr>
        <p:spPr/>
        <p:txBody>
          <a:bodyPr/>
          <a:lstStyle/>
          <a:p>
            <a:r>
              <a:rPr lang="en-US" altLang="zh-CN" dirty="0"/>
              <a:t>Tutorial: </a:t>
            </a:r>
            <a:r>
              <a:rPr lang="en-US" altLang="zh-CN" dirty="0">
                <a:hlinkClick r:id="rId3"/>
              </a:rPr>
              <a:t>https://dash.plot.ly/</a:t>
            </a:r>
            <a:endParaRPr lang="en-US" altLang="zh-CN" dirty="0"/>
          </a:p>
          <a:p>
            <a:r>
              <a:rPr lang="en-US" altLang="zh-CN" dirty="0"/>
              <a:t>Examples and source codes: </a:t>
            </a:r>
            <a:r>
              <a:rPr lang="en-US" altLang="zh-CN" dirty="0">
                <a:hlinkClick r:id="rId4"/>
              </a:rPr>
              <a:t>https://dash.plot.ly/gallery</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18</a:t>
            </a:fld>
            <a:endParaRPr lang="en-US" altLang="zh-CN" sz="1800" dirty="0">
              <a:solidFill>
                <a:srgbClr val="000000"/>
              </a:solidFill>
            </a:endParaRPr>
          </a:p>
        </p:txBody>
      </p:sp>
    </p:spTree>
    <p:extLst>
      <p:ext uri="{BB962C8B-B14F-4D97-AF65-F5344CB8AC3E}">
        <p14:creationId xmlns:p14="http://schemas.microsoft.com/office/powerpoint/2010/main" val="3510910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base"/>
            <a:r>
              <a:rPr lang="en-US" dirty="0"/>
              <a:t>Dataset 1: </a:t>
            </a:r>
            <a:r>
              <a:rPr lang="en-US" altLang="zh-CN" dirty="0"/>
              <a:t>Black Friday</a:t>
            </a:r>
          </a:p>
        </p:txBody>
      </p:sp>
      <p:sp>
        <p:nvSpPr>
          <p:cNvPr id="3" name="内容占位符 2"/>
          <p:cNvSpPr>
            <a:spLocks noGrp="1"/>
          </p:cNvSpPr>
          <p:nvPr>
            <p:ph idx="1"/>
          </p:nvPr>
        </p:nvSpPr>
        <p:spPr/>
        <p:txBody>
          <a:bodyPr>
            <a:noAutofit/>
          </a:bodyPr>
          <a:lstStyle/>
          <a:p>
            <a:pPr fontAlgn="base"/>
            <a:r>
              <a:rPr lang="en-US" altLang="zh-CN" dirty="0"/>
              <a:t>Description</a:t>
            </a:r>
          </a:p>
          <a:p>
            <a:pPr lvl="1" fontAlgn="base"/>
            <a:r>
              <a:rPr lang="en-US" altLang="zh-CN" dirty="0"/>
              <a:t>The dataset here is a sample of the transactions made in a retail store. The store wants to know better the customer purchase behavior against different products. Specifically, here the problem is a regression problem where we are trying to predict the dependent variable (the amount of purchase) with the help of the information contained in the other variables.</a:t>
            </a:r>
          </a:p>
          <a:p>
            <a:pPr lvl="1" fontAlgn="base"/>
            <a:r>
              <a:rPr lang="en-US" altLang="zh-CN" dirty="0"/>
              <a:t>Classification problem can also be settled in this dataset since several variables are categorical, and some other approaches could be "Predicting the age of the consumer" or even "Predict the category of goods bought". This dataset is also particularly convenient for clustering and maybe find different clusters of consumers within it.</a:t>
            </a:r>
          </a:p>
          <a:p>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19</a:t>
            </a:fld>
            <a:endParaRPr lang="en-US" altLang="zh-CN" sz="1800" dirty="0">
              <a:solidFill>
                <a:srgbClr val="000000"/>
              </a:solidFill>
            </a:endParaRPr>
          </a:p>
        </p:txBody>
      </p:sp>
    </p:spTree>
    <p:extLst>
      <p:ext uri="{BB962C8B-B14F-4D97-AF65-F5344CB8AC3E}">
        <p14:creationId xmlns:p14="http://schemas.microsoft.com/office/powerpoint/2010/main" val="427839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data visualization</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aphicFrame>
        <p:nvGraphicFramePr>
          <p:cNvPr id="7" name="表格 6"/>
          <p:cNvGraphicFramePr>
            <a:graphicFrameLocks noGrp="1"/>
          </p:cNvGraphicFramePr>
          <p:nvPr>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a:t>Task Categories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Data and view specification</a:t>
                      </a:r>
                    </a:p>
                  </a:txBody>
                  <a:tcPr/>
                </a:tc>
                <a:tc>
                  <a:txBody>
                    <a:bodyPr/>
                    <a:lstStyle/>
                    <a:p>
                      <a:pPr>
                        <a:lnSpc>
                          <a:spcPct val="100000"/>
                        </a:lnSpc>
                        <a:spcBef>
                          <a:spcPts val="0"/>
                        </a:spcBef>
                        <a:spcAft>
                          <a:spcPts val="600"/>
                        </a:spcAft>
                      </a:pPr>
                      <a:r>
                        <a:rPr lang="en-US" sz="2000" b="1" dirty="0"/>
                        <a:t>Visualize</a:t>
                      </a:r>
                      <a:r>
                        <a:rPr lang="en-US" sz="2000" dirty="0"/>
                        <a:t> data by choosing visual encodings</a:t>
                      </a:r>
                    </a:p>
                    <a:p>
                      <a:pPr>
                        <a:lnSpc>
                          <a:spcPct val="100000"/>
                        </a:lnSpc>
                        <a:spcBef>
                          <a:spcPts val="0"/>
                        </a:spcBef>
                        <a:spcAft>
                          <a:spcPts val="600"/>
                        </a:spcAft>
                      </a:pPr>
                      <a:r>
                        <a:rPr lang="en-US" sz="2000" b="1" dirty="0"/>
                        <a:t>Filter</a:t>
                      </a:r>
                      <a:r>
                        <a:rPr lang="en-US" sz="2000" dirty="0"/>
                        <a:t> out data to focus on relevant items</a:t>
                      </a:r>
                    </a:p>
                    <a:p>
                      <a:pPr>
                        <a:lnSpc>
                          <a:spcPct val="100000"/>
                        </a:lnSpc>
                        <a:spcBef>
                          <a:spcPts val="0"/>
                        </a:spcBef>
                        <a:spcAft>
                          <a:spcPts val="600"/>
                        </a:spcAft>
                      </a:pPr>
                      <a:r>
                        <a:rPr lang="en-US" sz="2000" b="1" dirty="0"/>
                        <a:t>Sort</a:t>
                      </a:r>
                      <a:r>
                        <a:rPr lang="en-US" sz="2000" dirty="0"/>
                        <a:t> items to expose patterns</a:t>
                      </a:r>
                    </a:p>
                    <a:p>
                      <a:pPr>
                        <a:lnSpc>
                          <a:spcPct val="100000"/>
                        </a:lnSpc>
                        <a:spcBef>
                          <a:spcPts val="0"/>
                        </a:spcBef>
                        <a:spcAft>
                          <a:spcPts val="600"/>
                        </a:spcAft>
                      </a:pPr>
                      <a:r>
                        <a:rPr lang="en-US" sz="2000" b="1" dirty="0"/>
                        <a:t>Derive</a:t>
                      </a:r>
                      <a:r>
                        <a:rPr lang="en-US" sz="2000" baseline="0" dirty="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View manipulation</a:t>
                      </a:r>
                    </a:p>
                  </a:txBody>
                  <a:tcPr/>
                </a:tc>
                <a:tc>
                  <a:txBody>
                    <a:bodyPr/>
                    <a:lstStyle/>
                    <a:p>
                      <a:pPr>
                        <a:lnSpc>
                          <a:spcPct val="100000"/>
                        </a:lnSpc>
                        <a:spcBef>
                          <a:spcPts val="0"/>
                        </a:spcBef>
                        <a:spcAft>
                          <a:spcPts val="600"/>
                        </a:spcAft>
                      </a:pPr>
                      <a:r>
                        <a:rPr lang="en-US" sz="2000" b="1" dirty="0"/>
                        <a:t>Select</a:t>
                      </a:r>
                      <a:r>
                        <a:rPr lang="en-US" sz="2000" dirty="0"/>
                        <a:t> items to highlight, filter, or manipulate</a:t>
                      </a:r>
                    </a:p>
                    <a:p>
                      <a:pPr>
                        <a:lnSpc>
                          <a:spcPct val="100000"/>
                        </a:lnSpc>
                        <a:spcBef>
                          <a:spcPts val="0"/>
                        </a:spcBef>
                        <a:spcAft>
                          <a:spcPts val="600"/>
                        </a:spcAft>
                      </a:pPr>
                      <a:r>
                        <a:rPr lang="en-US" sz="2000" b="1" dirty="0"/>
                        <a:t>Navigate</a:t>
                      </a:r>
                      <a:r>
                        <a:rPr lang="en-US" sz="2000" dirty="0"/>
                        <a:t> to examine high-level patterns and low level detail</a:t>
                      </a:r>
                    </a:p>
                    <a:p>
                      <a:pPr>
                        <a:lnSpc>
                          <a:spcPct val="100000"/>
                        </a:lnSpc>
                        <a:spcBef>
                          <a:spcPts val="0"/>
                        </a:spcBef>
                        <a:spcAft>
                          <a:spcPts val="600"/>
                        </a:spcAft>
                      </a:pPr>
                      <a:r>
                        <a:rPr lang="en-US" sz="2000" b="1" dirty="0"/>
                        <a:t>Coordinate</a:t>
                      </a:r>
                      <a:r>
                        <a:rPr lang="en-US" sz="2000" dirty="0"/>
                        <a:t> views for linked exploration</a:t>
                      </a:r>
                    </a:p>
                    <a:p>
                      <a:pPr>
                        <a:lnSpc>
                          <a:spcPct val="100000"/>
                        </a:lnSpc>
                        <a:spcBef>
                          <a:spcPts val="0"/>
                        </a:spcBef>
                        <a:spcAft>
                          <a:spcPts val="600"/>
                        </a:spcAft>
                      </a:pPr>
                      <a:r>
                        <a:rPr lang="en-US" sz="2000" b="1" dirty="0"/>
                        <a:t>Organize</a:t>
                      </a:r>
                      <a:r>
                        <a:rPr lang="en-US" sz="2000" baseline="0" dirty="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Process and provenance</a:t>
                      </a:r>
                    </a:p>
                  </a:txBody>
                  <a:tcPr/>
                </a:tc>
                <a:tc>
                  <a:txBody>
                    <a:bodyPr/>
                    <a:lstStyle/>
                    <a:p>
                      <a:pPr>
                        <a:lnSpc>
                          <a:spcPct val="100000"/>
                        </a:lnSpc>
                        <a:spcBef>
                          <a:spcPts val="0"/>
                        </a:spcBef>
                        <a:spcAft>
                          <a:spcPts val="600"/>
                        </a:spcAft>
                      </a:pPr>
                      <a:r>
                        <a:rPr lang="en-US" sz="2000" b="1" dirty="0"/>
                        <a:t>Record</a:t>
                      </a:r>
                      <a:r>
                        <a:rPr lang="en-US" sz="2000" dirty="0"/>
                        <a:t> analysis histories for </a:t>
                      </a:r>
                      <a:r>
                        <a:rPr lang="en-US" sz="2000" dirty="0" err="1"/>
                        <a:t>revisitation</a:t>
                      </a:r>
                      <a:r>
                        <a:rPr lang="en-US" sz="2000" dirty="0"/>
                        <a:t>, review,</a:t>
                      </a:r>
                      <a:r>
                        <a:rPr lang="en-US" sz="2000" baseline="0" dirty="0"/>
                        <a:t> and sharing</a:t>
                      </a:r>
                    </a:p>
                    <a:p>
                      <a:pPr>
                        <a:lnSpc>
                          <a:spcPct val="100000"/>
                        </a:lnSpc>
                        <a:spcBef>
                          <a:spcPts val="0"/>
                        </a:spcBef>
                        <a:spcAft>
                          <a:spcPts val="600"/>
                        </a:spcAft>
                      </a:pPr>
                      <a:r>
                        <a:rPr lang="en-US" sz="2000" b="1" baseline="0" dirty="0"/>
                        <a:t>Annotate</a:t>
                      </a:r>
                      <a:r>
                        <a:rPr lang="en-US" sz="2000" baseline="0" dirty="0"/>
                        <a:t> patterns to document findings</a:t>
                      </a:r>
                    </a:p>
                    <a:p>
                      <a:pPr>
                        <a:lnSpc>
                          <a:spcPct val="100000"/>
                        </a:lnSpc>
                        <a:spcBef>
                          <a:spcPts val="0"/>
                        </a:spcBef>
                        <a:spcAft>
                          <a:spcPts val="600"/>
                        </a:spcAft>
                      </a:pPr>
                      <a:r>
                        <a:rPr lang="en-US" sz="2000" b="1" baseline="0" dirty="0"/>
                        <a:t>Share</a:t>
                      </a:r>
                      <a:r>
                        <a:rPr lang="en-US" sz="2000" baseline="0" dirty="0"/>
                        <a:t> views and annotations to enable collaboration</a:t>
                      </a:r>
                    </a:p>
                    <a:p>
                      <a:pPr>
                        <a:lnSpc>
                          <a:spcPct val="100000"/>
                        </a:lnSpc>
                        <a:spcBef>
                          <a:spcPts val="0"/>
                        </a:spcBef>
                        <a:spcAft>
                          <a:spcPts val="600"/>
                        </a:spcAft>
                      </a:pPr>
                      <a:r>
                        <a:rPr lang="en-US" sz="2000" b="1" baseline="0" dirty="0"/>
                        <a:t>Guide</a:t>
                      </a:r>
                      <a:r>
                        <a:rPr lang="en-US" sz="2000" baseline="0" dirty="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3345719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Dataset 2: Google Play Store Apps</a:t>
            </a:r>
            <a:endParaRPr lang="zh-CN" altLang="en-US" dirty="0"/>
          </a:p>
        </p:txBody>
      </p:sp>
      <p:sp>
        <p:nvSpPr>
          <p:cNvPr id="3" name="内容占位符 2"/>
          <p:cNvSpPr>
            <a:spLocks noGrp="1"/>
          </p:cNvSpPr>
          <p:nvPr>
            <p:ph idx="1"/>
          </p:nvPr>
        </p:nvSpPr>
        <p:spPr/>
        <p:txBody>
          <a:bodyPr/>
          <a:lstStyle/>
          <a:p>
            <a:pPr fontAlgn="base"/>
            <a:r>
              <a:rPr lang="en-US" altLang="zh-CN" dirty="0"/>
              <a:t>Content</a:t>
            </a:r>
          </a:p>
          <a:p>
            <a:pPr lvl="1" fontAlgn="base"/>
            <a:r>
              <a:rPr lang="en-US" altLang="zh-CN" dirty="0"/>
              <a:t>Each app (row) has values for category, rating, size, and more.</a:t>
            </a:r>
          </a:p>
          <a:p>
            <a:pPr fontAlgn="base"/>
            <a:r>
              <a:rPr lang="en-US" altLang="zh-CN" dirty="0"/>
              <a:t>Inspiration</a:t>
            </a:r>
          </a:p>
          <a:p>
            <a:pPr lvl="1" fontAlgn="base"/>
            <a:r>
              <a:rPr lang="en-US" altLang="zh-CN" dirty="0"/>
              <a:t>The Play Store apps data has enormous potential to drive app-making businesses to success. Actionable insights can be drawn for developers to work on and capture the Android market!</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20</a:t>
            </a:fld>
            <a:endParaRPr lang="en-US" altLang="zh-CN" sz="1800" dirty="0">
              <a:solidFill>
                <a:srgbClr val="000000"/>
              </a:solidFill>
            </a:endParaRPr>
          </a:p>
        </p:txBody>
      </p:sp>
    </p:spTree>
    <p:extLst>
      <p:ext uri="{BB962C8B-B14F-4D97-AF65-F5344CB8AC3E}">
        <p14:creationId xmlns:p14="http://schemas.microsoft.com/office/powerpoint/2010/main" val="105136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56666" cy="680047"/>
          </a:xfrm>
        </p:spPr>
        <p:txBody>
          <a:bodyPr>
            <a:noAutofit/>
          </a:bodyPr>
          <a:lstStyle/>
          <a:p>
            <a:r>
              <a:rPr lang="en-US" altLang="zh-CN" dirty="0"/>
              <a:t>Dataset 3: College Salaries</a:t>
            </a:r>
            <a:endParaRPr lang="zh-CN" altLang="en-US" dirty="0"/>
          </a:p>
        </p:txBody>
      </p:sp>
      <p:sp>
        <p:nvSpPr>
          <p:cNvPr id="3" name="内容占位符 2"/>
          <p:cNvSpPr>
            <a:spLocks noGrp="1"/>
          </p:cNvSpPr>
          <p:nvPr>
            <p:ph idx="1"/>
          </p:nvPr>
        </p:nvSpPr>
        <p:spPr/>
        <p:txBody>
          <a:bodyPr>
            <a:noAutofit/>
          </a:bodyPr>
          <a:lstStyle/>
          <a:p>
            <a:pPr fontAlgn="base"/>
            <a:r>
              <a:rPr lang="en-US" altLang="zh-CN" dirty="0"/>
              <a:t>Salary Increase By Type of College</a:t>
            </a:r>
          </a:p>
          <a:p>
            <a:pPr fontAlgn="base"/>
            <a:r>
              <a:rPr lang="en-US" altLang="zh-CN" dirty="0"/>
              <a:t>Salaries By Region</a:t>
            </a:r>
          </a:p>
          <a:p>
            <a:pPr fontAlgn="base"/>
            <a:r>
              <a:rPr lang="en-US" altLang="zh-CN" dirty="0"/>
              <a:t>Salary Increase By Major</a:t>
            </a:r>
          </a:p>
          <a:p>
            <a:pPr fontAlgn="base"/>
            <a:r>
              <a:rPr lang="en-US" altLang="zh-CN" dirty="0"/>
              <a:t>All data was obtained from the Wall Street Journal based on data from </a:t>
            </a:r>
            <a:r>
              <a:rPr lang="en-US" altLang="zh-CN" dirty="0" err="1"/>
              <a:t>Payscale</a:t>
            </a:r>
            <a:r>
              <a:rPr lang="en-US" altLang="zh-CN" dirty="0"/>
              <a:t>, </a:t>
            </a:r>
            <a:r>
              <a:rPr lang="en-US" altLang="zh-CN" dirty="0" err="1"/>
              <a:t>Inc</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21</a:t>
            </a:fld>
            <a:endParaRPr lang="en-US" altLang="zh-CN" sz="1800" dirty="0">
              <a:solidFill>
                <a:srgbClr val="000000"/>
              </a:solidFill>
            </a:endParaRPr>
          </a:p>
        </p:txBody>
      </p:sp>
    </p:spTree>
    <p:extLst>
      <p:ext uri="{BB962C8B-B14F-4D97-AF65-F5344CB8AC3E}">
        <p14:creationId xmlns:p14="http://schemas.microsoft.com/office/powerpoint/2010/main" val="342171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 packages</a:t>
            </a:r>
            <a:endParaRPr lang="zh-CN" altLang="en-US" dirty="0"/>
          </a:p>
        </p:txBody>
      </p:sp>
      <p:sp>
        <p:nvSpPr>
          <p:cNvPr id="3" name="内容占位符 2"/>
          <p:cNvSpPr>
            <a:spLocks noGrp="1"/>
          </p:cNvSpPr>
          <p:nvPr>
            <p:ph idx="1"/>
          </p:nvPr>
        </p:nvSpPr>
        <p:spPr/>
        <p:txBody>
          <a:bodyPr/>
          <a:lstStyle/>
          <a:p>
            <a:r>
              <a:rPr lang="en-US" altLang="zh-CN" dirty="0"/>
              <a:t>pandas</a:t>
            </a:r>
          </a:p>
          <a:p>
            <a:r>
              <a:rPr lang="en-US" altLang="zh-CN" dirty="0"/>
              <a:t>dash</a:t>
            </a:r>
          </a:p>
          <a:p>
            <a:r>
              <a:rPr lang="en-US" altLang="zh-CN" dirty="0" err="1"/>
              <a:t>plotly</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22</a:t>
            </a:fld>
            <a:endParaRPr lang="en-US" altLang="zh-CN" sz="1800" dirty="0">
              <a:solidFill>
                <a:srgbClr val="000000"/>
              </a:solidFill>
            </a:endParaRPr>
          </a:p>
        </p:txBody>
      </p:sp>
      <p:pic>
        <p:nvPicPr>
          <p:cNvPr id="8" name="图片 7">
            <a:extLst>
              <a:ext uri="{FF2B5EF4-FFF2-40B4-BE49-F238E27FC236}">
                <a16:creationId xmlns:a16="http://schemas.microsoft.com/office/drawing/2014/main" id="{67647181-C38D-42C5-8A45-CF74C6EB6E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8583" y="1020535"/>
            <a:ext cx="4566317" cy="3780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1926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lstStyle/>
          <a:p>
            <a:r>
              <a:rPr lang="en-US" dirty="0"/>
              <a:t>Design and implement a Dashboard for one of three datasets</a:t>
            </a:r>
          </a:p>
          <a:p>
            <a:r>
              <a:rPr lang="en-US" dirty="0"/>
              <a:t>The dashboard should contain </a:t>
            </a:r>
            <a:r>
              <a:rPr lang="en-US" dirty="0">
                <a:solidFill>
                  <a:srgbClr val="FF0000"/>
                </a:solidFill>
              </a:rPr>
              <a:t>at least three graphs </a:t>
            </a:r>
            <a:r>
              <a:rPr lang="en-US" dirty="0"/>
              <a:t>(e.g. scatter plot, bar chart, pie chart, line chart, </a:t>
            </a:r>
            <a:r>
              <a:rPr lang="en-US" dirty="0" err="1"/>
              <a:t>etc</a:t>
            </a:r>
            <a:r>
              <a:rPr lang="en-US" dirty="0"/>
              <a:t>) which reveal </a:t>
            </a:r>
            <a:r>
              <a:rPr lang="en-US" altLang="zh-CN" dirty="0"/>
              <a:t>certain</a:t>
            </a:r>
            <a:r>
              <a:rPr lang="en-US" dirty="0"/>
              <a:t> information </a:t>
            </a:r>
            <a:r>
              <a:rPr lang="en-US" altLang="zh-CN" dirty="0"/>
              <a:t>respectively</a:t>
            </a:r>
          </a:p>
          <a:p>
            <a:pPr lvl="1"/>
            <a:r>
              <a:rPr lang="en-US" dirty="0"/>
              <a:t>It’s not necessary to visualize all the columns/rows of the dataset. You can choose only several of them.</a:t>
            </a:r>
          </a:p>
          <a:p>
            <a:pPr lvl="1"/>
            <a:r>
              <a:rPr lang="en-US" dirty="0"/>
              <a:t>An example</a:t>
            </a:r>
          </a:p>
          <a:p>
            <a:pPr lvl="1"/>
            <a:endParaRPr 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23</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2252" y="3617107"/>
            <a:ext cx="4669473" cy="3095558"/>
          </a:xfrm>
          <a:prstGeom prst="rect">
            <a:avLst/>
          </a:prstGeom>
        </p:spPr>
      </p:pic>
      <p:pic>
        <p:nvPicPr>
          <p:cNvPr id="8" name="图片 7"/>
          <p:cNvPicPr>
            <a:picLocks noChangeAspect="1"/>
          </p:cNvPicPr>
          <p:nvPr/>
        </p:nvPicPr>
        <p:blipFill>
          <a:blip r:embed="rId3"/>
          <a:stretch>
            <a:fillRect/>
          </a:stretch>
        </p:blipFill>
        <p:spPr>
          <a:xfrm>
            <a:off x="1736414" y="4547902"/>
            <a:ext cx="7407586" cy="2310098"/>
          </a:xfrm>
          <a:prstGeom prst="rect">
            <a:avLst/>
          </a:prstGeom>
        </p:spPr>
      </p:pic>
      <p:pic>
        <p:nvPicPr>
          <p:cNvPr id="9" name="图片 8"/>
          <p:cNvPicPr>
            <a:picLocks noChangeAspect="1"/>
          </p:cNvPicPr>
          <p:nvPr/>
        </p:nvPicPr>
        <p:blipFill>
          <a:blip r:embed="rId4"/>
          <a:stretch>
            <a:fillRect/>
          </a:stretch>
        </p:blipFill>
        <p:spPr>
          <a:xfrm>
            <a:off x="4908370" y="3343608"/>
            <a:ext cx="4235630" cy="2759819"/>
          </a:xfrm>
          <a:prstGeom prst="rect">
            <a:avLst/>
          </a:prstGeom>
        </p:spPr>
      </p:pic>
    </p:spTree>
    <p:extLst>
      <p:ext uri="{BB962C8B-B14F-4D97-AF65-F5344CB8AC3E}">
        <p14:creationId xmlns:p14="http://schemas.microsoft.com/office/powerpoint/2010/main" val="16619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Report</a:t>
            </a:r>
          </a:p>
        </p:txBody>
      </p:sp>
      <p:sp>
        <p:nvSpPr>
          <p:cNvPr id="3" name="内容占位符 2"/>
          <p:cNvSpPr>
            <a:spLocks noGrp="1"/>
          </p:cNvSpPr>
          <p:nvPr>
            <p:ph idx="1"/>
          </p:nvPr>
        </p:nvSpPr>
        <p:spPr/>
        <p:txBody>
          <a:bodyPr/>
          <a:lstStyle/>
          <a:p>
            <a:r>
              <a:rPr lang="en-US" dirty="0"/>
              <a:t>The report should contains the following contents (in English, 2~3 pages):</a:t>
            </a:r>
          </a:p>
          <a:p>
            <a:pPr lvl="1"/>
            <a:r>
              <a:rPr lang="en-US" dirty="0"/>
              <a:t>Describe a data analysis task for the chosen dataset (objectives, characteristics of the dataset, </a:t>
            </a:r>
            <a:r>
              <a:rPr lang="en-US" dirty="0" err="1"/>
              <a:t>etc</a:t>
            </a:r>
            <a:r>
              <a:rPr lang="en-US" dirty="0"/>
              <a:t>);</a:t>
            </a:r>
          </a:p>
          <a:p>
            <a:pPr lvl="1"/>
            <a:r>
              <a:rPr lang="en-US" dirty="0"/>
              <a:t>Describe the layout of </a:t>
            </a:r>
            <a:r>
              <a:rPr lang="en-US" altLang="zh-CN" dirty="0"/>
              <a:t>designed</a:t>
            </a:r>
            <a:r>
              <a:rPr lang="en-US" dirty="0"/>
              <a:t> dashboard and briefly describe the patterns revealed in the figures.</a:t>
            </a:r>
          </a:p>
          <a:p>
            <a:r>
              <a:rPr lang="en-US" dirty="0"/>
              <a:t>Submit your work (code and report)</a:t>
            </a:r>
          </a:p>
          <a:p>
            <a:pPr lvl="1"/>
            <a:r>
              <a:rPr lang="en-US" altLang="zh-CN" dirty="0"/>
              <a:t>Prepare a readme file to illustrate how to run your program</a:t>
            </a:r>
          </a:p>
          <a:p>
            <a:pPr lvl="1"/>
            <a:r>
              <a:rPr lang="en-US" altLang="zh-CN" dirty="0"/>
              <a:t>Compress the codes and the report into a zip file: ID_name_lab3.zip</a:t>
            </a:r>
          </a:p>
          <a:p>
            <a:pPr lvl="1"/>
            <a:r>
              <a:rPr lang="en-US" altLang="zh-CN" dirty="0"/>
              <a:t>Canvas</a:t>
            </a:r>
          </a:p>
          <a:p>
            <a:pPr lvl="1"/>
            <a:r>
              <a:rPr lang="en-US" dirty="0"/>
              <a:t>6</a:t>
            </a:r>
            <a:r>
              <a:rPr lang="zh-CN" altLang="en-US" dirty="0"/>
              <a:t>月</a:t>
            </a:r>
            <a:r>
              <a:rPr lang="en-US" altLang="zh-CN" dirty="0"/>
              <a:t>17</a:t>
            </a:r>
            <a:r>
              <a:rPr lang="zh-CN" altLang="en-US" dirty="0"/>
              <a:t>日前（最后一节课），迟交</a:t>
            </a:r>
            <a:r>
              <a:rPr lang="en-US" altLang="zh-CN" dirty="0"/>
              <a:t>1</a:t>
            </a:r>
            <a:r>
              <a:rPr lang="zh-CN" altLang="en-US" dirty="0"/>
              <a:t>天扣</a:t>
            </a:r>
            <a:r>
              <a:rPr lang="en-US" altLang="zh-CN" dirty="0"/>
              <a:t>1</a:t>
            </a:r>
            <a:r>
              <a:rPr lang="zh-CN" altLang="en-US" dirty="0"/>
              <a:t>分；</a:t>
            </a:r>
            <a:r>
              <a:rPr lang="zh-CN" altLang="en-US" dirty="0">
                <a:solidFill>
                  <a:srgbClr val="FF0000"/>
                </a:solidFill>
              </a:rPr>
              <a:t>截止补交时间</a:t>
            </a:r>
            <a:r>
              <a:rPr lang="en-US" altLang="zh-CN" dirty="0">
                <a:solidFill>
                  <a:srgbClr val="FF0000"/>
                </a:solidFill>
              </a:rPr>
              <a:t>6</a:t>
            </a:r>
            <a:r>
              <a:rPr lang="zh-CN" altLang="en-US" dirty="0">
                <a:solidFill>
                  <a:srgbClr val="FF0000"/>
                </a:solidFill>
              </a:rPr>
              <a:t>月</a:t>
            </a:r>
            <a:r>
              <a:rPr lang="en-US" altLang="zh-CN" dirty="0">
                <a:solidFill>
                  <a:srgbClr val="FF0000"/>
                </a:solidFill>
              </a:rPr>
              <a:t>22</a:t>
            </a:r>
            <a:r>
              <a:rPr lang="zh-CN" altLang="en-US" dirty="0">
                <a:solidFill>
                  <a:srgbClr val="FF0000"/>
                </a:solidFill>
              </a:rPr>
              <a:t>日</a:t>
            </a:r>
            <a:endParaRPr lang="en-US" dirty="0">
              <a:solidFill>
                <a:srgbClr val="FF0000"/>
              </a:solidFill>
            </a:endParaRPr>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24</a:t>
            </a:fld>
            <a:endParaRPr lang="en-US" altLang="zh-CN" sz="1800" dirty="0">
              <a:solidFill>
                <a:srgbClr val="000000"/>
              </a:solidFill>
            </a:endParaRPr>
          </a:p>
        </p:txBody>
      </p:sp>
    </p:spTree>
    <p:extLst>
      <p:ext uri="{BB962C8B-B14F-4D97-AF65-F5344CB8AC3E}">
        <p14:creationId xmlns:p14="http://schemas.microsoft.com/office/powerpoint/2010/main" val="272045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Different users, different data</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3</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2439" b="5089"/>
          <a:stretch/>
        </p:blipFill>
        <p:spPr bwMode="auto">
          <a:xfrm>
            <a:off x="755905" y="1238584"/>
            <a:ext cx="7634570" cy="561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Shape the Page</a:t>
            </a:r>
          </a:p>
          <a:p>
            <a:pPr lvl="1"/>
            <a:r>
              <a:rPr lang="en-US" altLang="zh-CN" dirty="0"/>
              <a:t>Show the user what they need to see first, then structure the remainder of the page based on the user story or hierarchy of information.</a:t>
            </a:r>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4</a:t>
            </a:fld>
            <a:endParaRPr lang="en-US" altLang="zh-CN" sz="1800" dirty="0">
              <a:solidFill>
                <a:srgbClr val="000000"/>
              </a:solidFill>
            </a:endParaRPr>
          </a:p>
        </p:txBody>
      </p:sp>
      <p:pic>
        <p:nvPicPr>
          <p:cNvPr id="2050" name="Picture 2" descr="https://cdn-images-1.medium.com/max/1400/1*4oQgegXVJ5y2-tUsPMlWUg.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 r="8475"/>
          <a:stretch/>
        </p:blipFill>
        <p:spPr bwMode="auto">
          <a:xfrm>
            <a:off x="288758" y="2379836"/>
            <a:ext cx="8624466" cy="31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8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admin\AppData\Local\Temp\1652755157(1).png">
            <a:extLst>
              <a:ext uri="{FF2B5EF4-FFF2-40B4-BE49-F238E27FC236}">
                <a16:creationId xmlns:a16="http://schemas.microsoft.com/office/drawing/2014/main" id="{2B8F317B-2EDE-4209-9528-7E22B262A41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4841" y="955391"/>
            <a:ext cx="2961005" cy="1610995"/>
          </a:xfrm>
          <a:prstGeom prst="rect">
            <a:avLst/>
          </a:prstGeom>
          <a:noFill/>
          <a:ln>
            <a:noFill/>
          </a:ln>
        </p:spPr>
      </p:pic>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Choose the “right” visualizations</a:t>
            </a:r>
          </a:p>
          <a:p>
            <a:pPr lvl="1"/>
            <a:r>
              <a:rPr lang="en-US" altLang="zh-CN" dirty="0"/>
              <a:t>Start with the Data</a:t>
            </a:r>
          </a:p>
          <a:p>
            <a:pPr lvl="1"/>
            <a:r>
              <a:rPr lang="en-US" altLang="zh-CN" dirty="0"/>
              <a:t>Working with Discrete vs. Continuous Data</a:t>
            </a:r>
          </a:p>
          <a:p>
            <a:pPr lvl="1"/>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5</a:t>
            </a:fld>
            <a:endParaRPr lang="en-US" altLang="zh-CN" sz="1800" dirty="0">
              <a:solidFill>
                <a:srgbClr val="000000"/>
              </a:solidFill>
            </a:endParaRPr>
          </a:p>
        </p:txBody>
      </p:sp>
      <p:pic>
        <p:nvPicPr>
          <p:cNvPr id="3074" name="Picture 2" descr="https://cdn-images-1.medium.com/max/1000/1*Y9d0imvuU2E1BOn3emWYT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 y="2987593"/>
            <a:ext cx="4575179" cy="2402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190" y="2970136"/>
            <a:ext cx="4563363" cy="241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22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Dashboard</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6</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39484" b="5089"/>
          <a:stretch/>
        </p:blipFill>
        <p:spPr bwMode="auto">
          <a:xfrm>
            <a:off x="754715" y="2018995"/>
            <a:ext cx="7634570" cy="336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85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Segmentation of users</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7</a:t>
            </a:fld>
            <a:endParaRPr lang="en-US" altLang="zh-CN" sz="1800" dirty="0">
              <a:solidFill>
                <a:srgbClr val="000000"/>
              </a:solidFill>
            </a:endParaRPr>
          </a:p>
        </p:txBody>
      </p:sp>
      <p:pic>
        <p:nvPicPr>
          <p:cNvPr id="7" name="Picture 2" descr="http://image.woshipm.com/wp-files/2017/06/TRK75HGSlgmBw0CGl15t.png">
            <a:extLst>
              <a:ext uri="{FF2B5EF4-FFF2-40B4-BE49-F238E27FC236}">
                <a16:creationId xmlns:a16="http://schemas.microsoft.com/office/drawing/2014/main" id="{D3D481C4-7E9C-49CC-BE3A-4682C736B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1" y="1249567"/>
            <a:ext cx="7405649" cy="49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7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Dividing the scene</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8</a:t>
            </a:fld>
            <a:endParaRPr lang="en-US" altLang="zh-CN" sz="1800" dirty="0">
              <a:solidFill>
                <a:srgbClr val="000000"/>
              </a:solidFill>
            </a:endParaRPr>
          </a:p>
        </p:txBody>
      </p:sp>
      <p:pic>
        <p:nvPicPr>
          <p:cNvPr id="2050" name="Picture 2" descr="http://image.woshipm.com/wp-files/2017/06/rxPDqbFtxk6s7ApSL6DT.gif">
            <a:extLst>
              <a:ext uri="{FF2B5EF4-FFF2-40B4-BE49-F238E27FC236}">
                <a16:creationId xmlns:a16="http://schemas.microsoft.com/office/drawing/2014/main" id="{C85731FA-FDDE-45BB-9407-569F3A34143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126" y="1279615"/>
            <a:ext cx="7811507" cy="39288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woshipm.com/wp-files/2017/06/aun7sBiuVm5fzwhydOWy.png">
            <a:extLst>
              <a:ext uri="{FF2B5EF4-FFF2-40B4-BE49-F238E27FC236}">
                <a16:creationId xmlns:a16="http://schemas.microsoft.com/office/drawing/2014/main" id="{F3FF610E-0C60-490E-8AF8-2713298A61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94" t="4478" r="24658"/>
          <a:stretch/>
        </p:blipFill>
        <p:spPr bwMode="auto">
          <a:xfrm>
            <a:off x="6381742" y="3429000"/>
            <a:ext cx="2501799" cy="2820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image.woshipm.com/wp-files/2017/06/jSr8ZW20rPTwuCCGtjAQ.png">
            <a:extLst>
              <a:ext uri="{FF2B5EF4-FFF2-40B4-BE49-F238E27FC236}">
                <a16:creationId xmlns:a16="http://schemas.microsoft.com/office/drawing/2014/main" id="{D0F7CAA4-68C8-409A-8A3B-537611FB1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879" y="4688998"/>
            <a:ext cx="2488620" cy="15538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9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data-driven interfaces</a:t>
            </a:r>
          </a:p>
        </p:txBody>
      </p:sp>
      <p:sp>
        <p:nvSpPr>
          <p:cNvPr id="3" name="内容占位符 2"/>
          <p:cNvSpPr>
            <a:spLocks noGrp="1"/>
          </p:cNvSpPr>
          <p:nvPr>
            <p:ph idx="1"/>
          </p:nvPr>
        </p:nvSpPr>
        <p:spPr/>
        <p:txBody>
          <a:bodyPr>
            <a:noAutofit/>
          </a:bodyPr>
          <a:lstStyle/>
          <a:p>
            <a:r>
              <a:rPr lang="en-US" altLang="zh-CN" dirty="0"/>
              <a:t>Less is better than more</a:t>
            </a:r>
            <a:endParaRPr lang="zh-CN" altLang="en-US" dirty="0"/>
          </a:p>
        </p:txBody>
      </p:sp>
      <p:sp>
        <p:nvSpPr>
          <p:cNvPr id="4" name="日期占位符 3"/>
          <p:cNvSpPr>
            <a:spLocks noGrp="1"/>
          </p:cNvSpPr>
          <p:nvPr>
            <p:ph type="dt" sz="half" idx="10"/>
          </p:nvPr>
        </p:nvSpPr>
        <p:spPr/>
        <p:txBody>
          <a:bodyPr/>
          <a:lstStyle/>
          <a:p>
            <a:r>
              <a:rPr lang="en-US" altLang="zh-CN"/>
              <a:t>3/13/2017</a:t>
            </a:r>
            <a:endParaRPr lang="en-US" altLang="zh-CN" dirty="0"/>
          </a:p>
        </p:txBody>
      </p:sp>
      <p:sp>
        <p:nvSpPr>
          <p:cNvPr id="5" name="页脚占位符 4"/>
          <p:cNvSpPr>
            <a:spLocks noGrp="1"/>
          </p:cNvSpPr>
          <p:nvPr>
            <p:ph type="ftr" sz="quarter" idx="11"/>
          </p:nvPr>
        </p:nvSpPr>
        <p:spPr/>
        <p:txBody>
          <a:bodyPr/>
          <a:lstStyle/>
          <a:p>
            <a:r>
              <a:rPr lang="en-US" altLang="en-US"/>
              <a:t>HUMAN COMPUTER INTERACTION</a:t>
            </a:r>
          </a:p>
        </p:txBody>
      </p:sp>
      <p:sp>
        <p:nvSpPr>
          <p:cNvPr id="6" name="灯片编号占位符 5"/>
          <p:cNvSpPr>
            <a:spLocks noGrp="1"/>
          </p:cNvSpPr>
          <p:nvPr>
            <p:ph type="sldNum" sz="quarter" idx="12"/>
          </p:nvPr>
        </p:nvSpPr>
        <p:spPr/>
        <p:txBody>
          <a:bodyPr/>
          <a:lstStyle/>
          <a:p>
            <a:r>
              <a:rPr lang="en-US" altLang="zh-CN"/>
              <a:t>Page </a:t>
            </a:r>
            <a:fld id="{B7B10541-829B-47A8-8883-60ADAD18ED3B}" type="slidenum">
              <a:rPr lang="en-US" altLang="zh-CN" smtClean="0"/>
              <a:pPr/>
              <a:t>9</a:t>
            </a:fld>
            <a:endParaRPr lang="en-US" altLang="zh-CN" sz="1800" dirty="0">
              <a:solidFill>
                <a:srgbClr val="000000"/>
              </a:solidFill>
            </a:endParaRPr>
          </a:p>
        </p:txBody>
      </p:sp>
      <p:pic>
        <p:nvPicPr>
          <p:cNvPr id="3078" name="Picture 6" descr="http://image.woshipm.com/wp-files/2017/06/yPsmaauhq3AEoAzp4QLv.png">
            <a:extLst>
              <a:ext uri="{FF2B5EF4-FFF2-40B4-BE49-F238E27FC236}">
                <a16:creationId xmlns:a16="http://schemas.microsoft.com/office/drawing/2014/main" id="{499AB87C-936F-4398-A96F-AA526209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758" y="1409214"/>
            <a:ext cx="3805257" cy="483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989187"/>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5260</TotalTime>
  <Words>1184</Words>
  <Application>Microsoft Office PowerPoint</Application>
  <PresentationFormat>全屏显示(4:3)</PresentationFormat>
  <Paragraphs>206</Paragraphs>
  <Slides>24</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나눔고딕</vt:lpstr>
      <vt:lpstr>宋体</vt:lpstr>
      <vt:lpstr>Arial</vt:lpstr>
      <vt:lpstr>Calibri</vt:lpstr>
      <vt:lpstr>Calibri Light</vt:lpstr>
      <vt:lpstr>Times New Roman</vt:lpstr>
      <vt:lpstr>Wingdings</vt:lpstr>
      <vt:lpstr>主题1</vt:lpstr>
      <vt:lpstr>Lab 3: Data Visualization</vt:lpstr>
      <vt:lpstr>Tasks in data visualization</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Designing data-driven interfaces</vt:lpstr>
      <vt:lpstr>Dashboard examples</vt:lpstr>
      <vt:lpstr>Dashboard examples</vt:lpstr>
      <vt:lpstr>Dashboard examples</vt:lpstr>
      <vt:lpstr>Dashboard examples</vt:lpstr>
      <vt:lpstr>Dash in Python</vt:lpstr>
      <vt:lpstr>Dataset 1: Black Friday</vt:lpstr>
      <vt:lpstr>Dataset 2: Google Play Store Apps</vt:lpstr>
      <vt:lpstr>Dataset 3: College Salaries</vt:lpstr>
      <vt:lpstr>Install packages</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admin</cp:lastModifiedBy>
  <cp:revision>407</cp:revision>
  <dcterms:created xsi:type="dcterms:W3CDTF">2017-05-05T23:49:17Z</dcterms:created>
  <dcterms:modified xsi:type="dcterms:W3CDTF">2022-05-20T01:20:44Z</dcterms:modified>
</cp:coreProperties>
</file>